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51"/>
  </p:notesMasterIdLst>
  <p:handoutMasterIdLst>
    <p:handoutMasterId r:id="rId52"/>
  </p:handoutMasterIdLst>
  <p:sldIdLst>
    <p:sldId id="394" r:id="rId4"/>
    <p:sldId id="395" r:id="rId5"/>
    <p:sldId id="609" r:id="rId6"/>
    <p:sldId id="582" r:id="rId7"/>
    <p:sldId id="583" r:id="rId8"/>
    <p:sldId id="584" r:id="rId9"/>
    <p:sldId id="585" r:id="rId10"/>
    <p:sldId id="586" r:id="rId11"/>
    <p:sldId id="588" r:id="rId12"/>
    <p:sldId id="578" r:id="rId13"/>
    <p:sldId id="579" r:id="rId14"/>
    <p:sldId id="580" r:id="rId15"/>
    <p:sldId id="589" r:id="rId16"/>
    <p:sldId id="591" r:id="rId17"/>
    <p:sldId id="590" r:id="rId18"/>
    <p:sldId id="592" r:id="rId19"/>
    <p:sldId id="581" r:id="rId20"/>
    <p:sldId id="618" r:id="rId21"/>
    <p:sldId id="622" r:id="rId22"/>
    <p:sldId id="619" r:id="rId23"/>
    <p:sldId id="620" r:id="rId24"/>
    <p:sldId id="621" r:id="rId25"/>
    <p:sldId id="587" r:id="rId26"/>
    <p:sldId id="594" r:id="rId27"/>
    <p:sldId id="595" r:id="rId28"/>
    <p:sldId id="596" r:id="rId29"/>
    <p:sldId id="597" r:id="rId30"/>
    <p:sldId id="611" r:id="rId31"/>
    <p:sldId id="598" r:id="rId32"/>
    <p:sldId id="599" r:id="rId33"/>
    <p:sldId id="602" r:id="rId34"/>
    <p:sldId id="610" r:id="rId35"/>
    <p:sldId id="603" r:id="rId36"/>
    <p:sldId id="600" r:id="rId37"/>
    <p:sldId id="606" r:id="rId38"/>
    <p:sldId id="601" r:id="rId39"/>
    <p:sldId id="613" r:id="rId40"/>
    <p:sldId id="616" r:id="rId41"/>
    <p:sldId id="614" r:id="rId42"/>
    <p:sldId id="604" r:id="rId43"/>
    <p:sldId id="605" r:id="rId44"/>
    <p:sldId id="608" r:id="rId45"/>
    <p:sldId id="607" r:id="rId46"/>
    <p:sldId id="421" r:id="rId47"/>
    <p:sldId id="617" r:id="rId48"/>
    <p:sldId id="352" r:id="rId49"/>
    <p:sldId id="612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B224AC-9DDF-4C51-B5D4-64976F2BC88F}">
          <p14:sldIdLst>
            <p14:sldId id="394"/>
            <p14:sldId id="395"/>
            <p14:sldId id="609"/>
          </p14:sldIdLst>
        </p14:section>
        <p14:section name="Objects and Classes" id="{C08EFE6E-D894-4F94-8AFC-FF22A03B267A}">
          <p14:sldIdLst>
            <p14:sldId id="582"/>
            <p14:sldId id="583"/>
            <p14:sldId id="584"/>
            <p14:sldId id="585"/>
            <p14:sldId id="586"/>
            <p14:sldId id="588"/>
          </p14:sldIdLst>
        </p14:section>
        <p14:section name="Using the Built-in API Classes" id="{2D42B56A-F38B-4058-B741-D9F831CA133A}">
          <p14:sldIdLst>
            <p14:sldId id="578"/>
            <p14:sldId id="579"/>
            <p14:sldId id="580"/>
            <p14:sldId id="589"/>
            <p14:sldId id="591"/>
            <p14:sldId id="590"/>
            <p14:sldId id="592"/>
            <p14:sldId id="581"/>
            <p14:sldId id="618"/>
            <p14:sldId id="622"/>
            <p14:sldId id="619"/>
            <p14:sldId id="620"/>
            <p14:sldId id="621"/>
          </p14:sldIdLst>
        </p14:section>
        <p14:section name="Defining Simple Classes" id="{2B93D077-59AB-4B48-8A44-EADB41A8C7C0}">
          <p14:sldIdLst>
            <p14:sldId id="587"/>
            <p14:sldId id="594"/>
            <p14:sldId id="595"/>
            <p14:sldId id="596"/>
            <p14:sldId id="597"/>
            <p14:sldId id="611"/>
            <p14:sldId id="598"/>
            <p14:sldId id="599"/>
            <p14:sldId id="602"/>
            <p14:sldId id="610"/>
            <p14:sldId id="603"/>
            <p14:sldId id="600"/>
            <p14:sldId id="606"/>
            <p14:sldId id="601"/>
            <p14:sldId id="613"/>
            <p14:sldId id="616"/>
            <p14:sldId id="614"/>
            <p14:sldId id="604"/>
            <p14:sldId id="605"/>
            <p14:sldId id="608"/>
            <p14:sldId id="607"/>
          </p14:sldIdLst>
        </p14:section>
        <p14:section name="Conclusion" id="{079ACA8A-4C35-49DF-9548-AEF3FC29D537}">
          <p14:sldIdLst>
            <p14:sldId id="421"/>
            <p14:sldId id="617"/>
            <p14:sldId id="352"/>
            <p14:sldId id="6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D87"/>
    <a:srgbClr val="F37D3B"/>
    <a:srgbClr val="E85C0E"/>
    <a:srgbClr val="FF6600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5" autoAdjust="0"/>
  </p:normalViewPr>
  <p:slideViewPr>
    <p:cSldViewPr>
      <p:cViewPr varScale="1">
        <p:scale>
          <a:sx n="60" d="100"/>
          <a:sy n="60" d="100"/>
        </p:scale>
        <p:origin x="78" y="12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41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437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nuge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437#5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37#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37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79128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/>
              <a:t> .NET class members: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non-static</a:t>
            </a:r>
            <a:r>
              <a:rPr lang="en-US" dirty="0"/>
              <a:t>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56412" y="3319143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597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414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dirty="0"/>
              <a:t>("Today is: " + today);</a:t>
            </a:r>
          </a:p>
          <a:p>
            <a:pPr>
              <a:lnSpc>
                <a:spcPct val="90000"/>
              </a:lnSpc>
            </a:pPr>
            <a:r>
              <a:rPr lang="en-US" dirty="0"/>
              <a:t>DateTime tomorrow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dirty="0"/>
              <a:t>(1);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Console.WriteLine("Tomorrow is: " + tomorrow);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double angleDegrees = 60;</a:t>
            </a:r>
          </a:p>
          <a:p>
            <a:pPr>
              <a:lnSpc>
                <a:spcPct val="90000"/>
              </a:lnSpc>
            </a:pPr>
            <a:r>
              <a:rPr lang="en-US" dirty="0"/>
              <a:t>double angleRadians = angleDegrees *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 / 180;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(angleRadians)); //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Console.WriteLine("Random number = "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dirty="0"/>
              <a:t>(1,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100));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WebClient webClient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dirty="0"/>
              <a:t>();</a:t>
            </a:r>
          </a:p>
          <a:p>
            <a:pPr>
              <a:lnSpc>
                <a:spcPct val="90000"/>
              </a:lnSpc>
            </a:pPr>
            <a:r>
              <a:rPr lang="en-US" dirty="0"/>
              <a:t>webClient.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dirty="0"/>
              <a:t>("http://www.introprogramming.info/wp-content/uploads/2015/10/Intro-CSharp-Book-v2015.pdf", "book.pdf");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a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1492298"/>
            <a:ext cx="10363198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Random rnd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000" dirty="0"/>
              <a:t>();</a:t>
            </a:r>
          </a:p>
          <a:p>
            <a:r>
              <a:rPr lang="en-US" sz="3000" dirty="0"/>
              <a:t>for (int pos1 = 0; pos1 &lt; words.Length; pos1++)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 int pos2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000" dirty="0"/>
              <a:t>(words.Length);</a:t>
            </a:r>
          </a:p>
          <a:p>
            <a:r>
              <a:rPr lang="en-US" sz="3000" dirty="0"/>
              <a:t>   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int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075612" y="4674451"/>
            <a:ext cx="3581400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API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7896"/>
            <a:ext cx="10363200" cy="820600"/>
          </a:xfrm>
        </p:spPr>
        <p:txBody>
          <a:bodyPr/>
          <a:lstStyle/>
          <a:p>
            <a:r>
              <a:rPr lang="en-US" noProof="1"/>
              <a:t>NuGet: The</a:t>
            </a:r>
            <a:r>
              <a:rPr lang="en-US" dirty="0"/>
              <a:t> .NET Package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dirty="0"/>
              <a:t>GUI App Using the Turtle Graphics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80296" y="946125"/>
            <a:ext cx="9428234" cy="3549675"/>
            <a:chOff x="1751011" y="903869"/>
            <a:chExt cx="9428234" cy="3549675"/>
          </a:xfrm>
        </p:grpSpPr>
        <p:pic>
          <p:nvPicPr>
            <p:cNvPr id="1026" name="Picture 2" descr="Резултат с изображение за nuget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19" y="903869"/>
              <a:ext cx="6191825" cy="1882650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7185" y="2604050"/>
              <a:ext cx="3236615" cy="18494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61772" r="13816"/>
            <a:stretch/>
          </p:blipFill>
          <p:spPr>
            <a:xfrm>
              <a:off x="1751011" y="2604050"/>
              <a:ext cx="4706943" cy="1849494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8353" y="2777144"/>
              <a:ext cx="1390892" cy="10928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2" name="Picture 4" descr="https://macin.files.wordpress.com/2009/10/ooo4kids-0-5-1-draw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522" y="1536606"/>
              <a:ext cx="1529747" cy="152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95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NuGet</a:t>
            </a:r>
            <a:r>
              <a:rPr lang="en-US" dirty="0"/>
              <a:t>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 manager</a:t>
            </a:r>
            <a:r>
              <a:rPr lang="en-US" dirty="0"/>
              <a:t> for the .NET platform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Holds thousands of .NET libraries</a:t>
            </a:r>
          </a:p>
          <a:p>
            <a:pPr lvl="1"/>
            <a:r>
              <a:rPr lang="en-US" dirty="0"/>
              <a:t>Find a package (library) and install it</a:t>
            </a:r>
          </a:p>
          <a:p>
            <a:pPr lvl="1"/>
            <a:r>
              <a:rPr lang="en-US" dirty="0">
                <a:hlinkClick r:id="rId2"/>
              </a:rPr>
              <a:t>https://www.nuget.org</a:t>
            </a:r>
            <a:endParaRPr lang="en-US" dirty="0"/>
          </a:p>
          <a:p>
            <a:r>
              <a:rPr lang="en-US" dirty="0"/>
              <a:t>Project dependencies (external libraries)</a:t>
            </a:r>
            <a:br>
              <a:rPr lang="en-US" dirty="0"/>
            </a:br>
            <a:r>
              <a:rPr lang="en-US" dirty="0"/>
              <a:t>are described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package.config</a:t>
            </a:r>
            <a:r>
              <a:rPr lang="en-US" dirty="0"/>
              <a:t>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noProof="1"/>
              <a:t>NuGet</a:t>
            </a:r>
            <a:r>
              <a:rPr lang="en-US" dirty="0"/>
              <a:t>?</a:t>
            </a:r>
          </a:p>
        </p:txBody>
      </p:sp>
      <p:pic>
        <p:nvPicPr>
          <p:cNvPr id="5" name="Picture 2" descr="Резултат с изображение за nug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972677"/>
            <a:ext cx="3536620" cy="1075323"/>
          </a:xfrm>
          <a:prstGeom prst="roundRect">
            <a:avLst>
              <a:gd name="adj" fmla="val 1944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" y="5190948"/>
            <a:ext cx="8678735" cy="1133652"/>
          </a:xfrm>
          <a:prstGeom prst="roundRect">
            <a:avLst>
              <a:gd name="adj" fmla="val 1059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12" y="3322551"/>
            <a:ext cx="3536620" cy="3132896"/>
          </a:xfrm>
          <a:prstGeom prst="roundRect">
            <a:avLst>
              <a:gd name="adj" fmla="val 1059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</a:t>
            </a:r>
            <a:r>
              <a:rPr lang="en-US" dirty="0"/>
              <a:t> Numbers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</a:t>
            </a:r>
            <a:r>
              <a:rPr lang="en-US" dirty="0"/>
              <a:t> Calculations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</a:t>
            </a:r>
            <a:r>
              <a:rPr lang="en-US" dirty="0"/>
              <a:t> Files from Internet</a:t>
            </a:r>
          </a:p>
          <a:p>
            <a:pPr lvl="1"/>
            <a:r>
              <a:rPr lang="en-US" dirty="0"/>
              <a:t>Calculations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 Integers</a:t>
            </a:r>
          </a:p>
          <a:p>
            <a:pPr lvl="0"/>
            <a:r>
              <a:rPr lang="en-US" dirty="0"/>
              <a:t>Defining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Simple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Bundle Fields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</a:t>
            </a:r>
            <a:r>
              <a:rPr lang="bg-BG" dirty="0"/>
              <a:t> </a:t>
            </a:r>
            <a:r>
              <a:rPr lang="en-US" dirty="0"/>
              <a:t>Windows Forms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41" y="1143000"/>
            <a:ext cx="9463942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407460"/>
          </a:xfrm>
        </p:spPr>
        <p:txBody>
          <a:bodyPr>
            <a:normAutofit/>
          </a:bodyPr>
          <a:lstStyle/>
          <a:p>
            <a:r>
              <a:rPr lang="en-US" dirty="0"/>
              <a:t>Install the </a:t>
            </a:r>
            <a:r>
              <a:rPr lang="en-US" noProof="1"/>
              <a:t>NuGet</a:t>
            </a:r>
            <a:r>
              <a:rPr lang="en-US" dirty="0"/>
              <a:t> Package "</a:t>
            </a:r>
            <a:r>
              <a:rPr lang="en-US" noProof="1"/>
              <a:t>Nakov.TurtleGraphics</a:t>
            </a:r>
            <a:r>
              <a:rPr lang="en-US" dirty="0"/>
              <a:t>"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4" y="2286002"/>
            <a:ext cx="4117948" cy="426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4" y="1600200"/>
            <a:ext cx="818311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8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Turtle Graphics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96" y="1143000"/>
            <a:ext cx="7114616" cy="525413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79412" y="1183944"/>
            <a:ext cx="4038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buttonDraw_Click(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EventArgs e)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.Rotate(30);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.Rotate(120);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.Rotate(120);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113212" y="2522968"/>
            <a:ext cx="1199088" cy="34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64351" y="1406856"/>
            <a:ext cx="5035461" cy="919401"/>
          </a:xfrm>
          <a:prstGeom prst="wedgeRoundRectCallout">
            <a:avLst>
              <a:gd name="adj1" fmla="val -56481"/>
              <a:gd name="adj2" fmla="val 472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FormTurtleGraphics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Turtle Graphics - Example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551612" y="2407648"/>
            <a:ext cx="2605168" cy="919401"/>
          </a:xfrm>
          <a:prstGeom prst="wedgeRoundRectCallout">
            <a:avLst>
              <a:gd name="adj1" fmla="val -83056"/>
              <a:gd name="adj2" fmla="val -19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buttonDraw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7812" y="3415352"/>
            <a:ext cx="2805752" cy="919401"/>
          </a:xfrm>
          <a:prstGeom prst="wedgeRoundRectCallout">
            <a:avLst>
              <a:gd name="adj1" fmla="val -83542"/>
              <a:gd name="adj2" fmla="val -7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buttonReset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Reset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256212" y="4542386"/>
            <a:ext cx="3824368" cy="919401"/>
          </a:xfrm>
          <a:prstGeom prst="wedgeRoundRectCallout">
            <a:avLst>
              <a:gd name="adj1" fmla="val -48152"/>
              <a:gd name="adj2" fmla="val -1516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buttonShowHideTurtle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Turtle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0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90728"/>
            <a:ext cx="8938472" cy="719034"/>
          </a:xfrm>
        </p:spPr>
        <p:txBody>
          <a:bodyPr/>
          <a:lstStyle/>
          <a:p>
            <a:r>
              <a:rPr lang="en-US" dirty="0"/>
              <a:t>Bundling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endParaRPr lang="en-US" sz="3000" dirty="0"/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29786" y="1785765"/>
            <a:ext cx="204437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04629" y="4181763"/>
            <a:ext cx="3571875" cy="1024129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884284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(hold 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dirty="0"/>
              <a:t> points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p1,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43000"/>
            <a:ext cx="10541378" cy="48405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7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   Point p1 = ReadPoint();</a:t>
            </a:r>
            <a:endParaRPr lang="en-US" sz="27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700" dirty="0"/>
              <a:t>   Point p2 = ReadPoint();</a:t>
            </a:r>
          </a:p>
          <a:p>
            <a:pPr>
              <a:lnSpc>
                <a:spcPct val="95000"/>
              </a:lnSpc>
            </a:pPr>
            <a:endParaRPr lang="en-US" sz="2700" dirty="0"/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700" dirty="0"/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14400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   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29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#extended-softuni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3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for (int i = 0; i &lt; n; i++)</a:t>
            </a:r>
          </a:p>
          <a:p>
            <a:r>
              <a:rPr lang="en-US" sz="2800" dirty="0"/>
              <a:t>  {</a:t>
            </a:r>
          </a:p>
          <a:p>
            <a:r>
              <a:rPr lang="en-US" sz="2800" dirty="0"/>
              <a:t>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}</a:t>
            </a:r>
          </a:p>
          <a:p>
            <a:endParaRPr lang="en-US" sz="2800" dirty="0"/>
          </a:p>
          <a:p>
            <a:r>
              <a:rPr lang="en-US" sz="2800" dirty="0"/>
              <a:t>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0039" y="1244692"/>
            <a:ext cx="11068746" cy="4470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sz="2800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double distance = CalcDistance(points[0], points[1]);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289" y="1043552"/>
            <a:ext cx="10878246" cy="55499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double minDistance = double.MaxValue;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 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closestTwoPoints </a:t>
            </a:r>
            <a:r>
              <a:rPr lang="en-US" sz="2300" dirty="0"/>
              <a:t>= null;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for (int p1 = 0; p1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p1++)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for (int p2 = p1 + 1; p2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p2++)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double distance =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CalcDistance(points[p1], points[p2])</a:t>
            </a:r>
            <a:r>
              <a:rPr lang="en-US" sz="2300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300" dirty="0"/>
              <a:t>      if (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distance &lt; minDistance</a:t>
            </a:r>
            <a:r>
              <a:rPr lang="en-US" sz="23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  minDistance = distance;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  closestTwoPoints = new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</a:t>
            </a:r>
            <a:r>
              <a:rPr lang="en-US" sz="2300" dirty="0"/>
              <a:t> {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points[p1], points[p2]</a:t>
            </a:r>
            <a:r>
              <a:rPr lang="en-US" sz="2300" dirty="0"/>
              <a:t> };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300" dirty="0"/>
              <a:t>    }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return closestTwoPoints;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71707"/>
              <a:gd name="adj2" fmla="val 53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may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899320" cy="1538446"/>
          </a:xfrm>
          <a:prstGeom prst="wedgeRoundRectCallout">
            <a:avLst>
              <a:gd name="adj1" fmla="val -78562"/>
              <a:gd name="adj2" fmla="val 395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may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r.Left &lt;= Left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r.Right &gt;= Right</a:t>
            </a:r>
            <a:r>
              <a:rPr lang="en-US" sz="2700" dirty="0"/>
              <a:t>) &amp;&amp;</a:t>
            </a:r>
          </a:p>
          <a:p>
            <a:r>
              <a:rPr lang="en-US" sz="2700" dirty="0"/>
              <a:t>     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r.Top &lt;= Top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r.Bottom &gt;= Bottom</a:t>
            </a:r>
            <a:r>
              <a:rPr lang="en-US" sz="2700" dirty="0"/>
              <a:t>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075613" y="3810000"/>
            <a:ext cx="1690800" cy="1066800"/>
          </a:xfrm>
          <a:prstGeom prst="wedgeRoundRectCallout">
            <a:avLst>
              <a:gd name="adj1" fmla="val -78916"/>
              <a:gd name="adj2" fmla="val 455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Boolean 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700" dirty="0"/>
              <a:t>(), r2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700" dirty="0"/>
              <a:t>();</a:t>
            </a:r>
          </a:p>
          <a:p>
            <a:r>
              <a:rPr lang="en-US" sz="2700" dirty="0"/>
              <a:t>Console.WriteLine(r1.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</a:t>
            </a:r>
            <a:r>
              <a:rPr lang="en-US" sz="2700" dirty="0"/>
              <a:t>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https://judge.softuni.bg/Contests/Practice/Index/437#5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51121"/>
            <a:ext cx="11125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public 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dirty="0"/>
              <a:t> { get; set; }</a:t>
            </a:r>
          </a:p>
          <a:p>
            <a:endParaRPr lang="en-US" sz="2800" dirty="0"/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Right</a:t>
            </a:r>
            <a:r>
              <a:rPr lang="en-US" sz="2800" dirty="0"/>
              <a:t>  { get { return Left + Width; }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sz="2800" dirty="0"/>
              <a:t> { get { return Top + Height; } }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  // continued on next slide...</a:t>
            </a:r>
            <a:endParaRPr lang="en-US" sz="28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770812" y="2009386"/>
            <a:ext cx="2095500" cy="703235"/>
          </a:xfrm>
          <a:prstGeom prst="wedgeRoundRectCallout">
            <a:avLst>
              <a:gd name="adj1" fmla="val -75508"/>
              <a:gd name="adj2" fmla="val 61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694612" y="3352800"/>
            <a:ext cx="2819400" cy="694608"/>
          </a:xfrm>
          <a:prstGeom prst="wedgeRoundRectCallout">
            <a:avLst>
              <a:gd name="adj1" fmla="val -67715"/>
              <a:gd name="adj2" fmla="val 656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805BC-4C7C-46E5-A376-A2DE2209DBF3}"/>
              </a:ext>
            </a:extLst>
          </p:cNvPr>
          <p:cNvSpPr txBox="1"/>
          <p:nvPr/>
        </p:nvSpPr>
        <p:spPr>
          <a:xfrm>
            <a:off x="816000" y="6273277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151121"/>
            <a:ext cx="11125200" cy="49559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800" dirty="0"/>
              <a:t> public bool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</a:t>
            </a:r>
            <a:r>
              <a:rPr lang="en-US" sz="2800" dirty="0"/>
              <a:t>(Rectangle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)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  {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    var isInLeft = Left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.Left;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    var isInRight = Right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.Right;</a:t>
            </a:r>
          </a:p>
          <a:p>
            <a:pPr>
              <a:lnSpc>
                <a:spcPct val="95000"/>
              </a:lnSpc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isInLeft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isInRight</a:t>
            </a:r>
            <a:r>
              <a:rPr lang="en-US" sz="2800" dirty="0"/>
              <a:t>;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= Top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.Top;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 = Bottom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.Bottom;</a:t>
            </a:r>
          </a:p>
          <a:p>
            <a:pPr>
              <a:lnSpc>
                <a:spcPct val="95000"/>
              </a:lnSpc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;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  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;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  }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074" y="1033311"/>
            <a:ext cx="2323749" cy="1828799"/>
          </a:xfrm>
          <a:prstGeom prst="roundRect">
            <a:avLst>
              <a:gd name="adj" fmla="val 1684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C54A03-558C-41AE-AB1C-452A2E4ED52C}"/>
              </a:ext>
            </a:extLst>
          </p:cNvPr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https://judge.softuni.bg/Contests/Practice/Index/437#5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140688"/>
            <a:ext cx="11125200" cy="50144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600" dirty="0"/>
              <a:t>public static Rectangle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6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6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600" dirty="0"/>
              <a:t>  var size = Console.ReadLine().Split().Select(int.Parse);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600" dirty="0"/>
              <a:t>  Rectangle rectangle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Rectangle()</a:t>
            </a:r>
          </a:p>
          <a:p>
            <a:pPr>
              <a:lnSpc>
                <a:spcPct val="95000"/>
              </a:lnSpc>
            </a:pPr>
            <a:r>
              <a:rPr lang="en-US" sz="2600" dirty="0"/>
              <a:t>  {</a:t>
            </a:r>
          </a:p>
          <a:p>
            <a:pPr>
              <a:lnSpc>
                <a:spcPct val="95000"/>
              </a:lnSpc>
            </a:pPr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600" dirty="0"/>
              <a:t> = sizes.First(),</a:t>
            </a:r>
          </a:p>
          <a:p>
            <a:pPr>
              <a:lnSpc>
                <a:spcPct val="95000"/>
              </a:lnSpc>
            </a:pPr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600" dirty="0"/>
              <a:t> = sizes.Skip(1).First(),</a:t>
            </a:r>
          </a:p>
          <a:p>
            <a:pPr>
              <a:lnSpc>
                <a:spcPct val="95000"/>
              </a:lnSpc>
            </a:pPr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dirty="0"/>
              <a:t> = sizes.Skip(2).First(),</a:t>
            </a:r>
          </a:p>
          <a:p>
            <a:pPr>
              <a:lnSpc>
                <a:spcPct val="95000"/>
              </a:lnSpc>
            </a:pPr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dirty="0"/>
              <a:t> = sizes.Skip(3).First()</a:t>
            </a:r>
          </a:p>
          <a:p>
            <a:pPr>
              <a:lnSpc>
                <a:spcPct val="95000"/>
              </a:lnSpc>
            </a:pPr>
            <a:r>
              <a:rPr lang="en-US" sz="2600" dirty="0"/>
              <a:t>  };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600" dirty="0"/>
              <a:t>  return rectangle;</a:t>
            </a:r>
          </a:p>
          <a:p>
            <a:pPr>
              <a:lnSpc>
                <a:spcPct val="95000"/>
              </a:lnSpc>
            </a:pPr>
            <a:r>
              <a:rPr lang="en-US" sz="2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33AC7-D759-4EBF-B4D8-76EDCD1B2FCA}"/>
              </a:ext>
            </a:extLst>
          </p:cNvPr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73884" y="5782264"/>
            <a:ext cx="11940328" cy="630869"/>
          </a:xfrm>
        </p:spPr>
        <p:txBody>
          <a:bodyPr/>
          <a:lstStyle/>
          <a:p>
            <a:r>
              <a:rPr lang="en-US" sz="3600" dirty="0"/>
              <a:t>What is an Object? What is a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4495800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805599" y="50525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151812" y="3124200"/>
            <a:ext cx="2816198" cy="1065862"/>
          </a:xfrm>
          <a:prstGeom prst="wedgeRoundRectCallout">
            <a:avLst>
              <a:gd name="adj1" fmla="val -66816"/>
              <a:gd name="adj2" fmla="val 649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834" y="1044720"/>
            <a:ext cx="10877156" cy="55007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class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Sale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public string Town { get; set;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600" dirty="0"/>
              <a:t>  public decimal Quantity { get; set; }</a:t>
            </a:r>
          </a:p>
          <a:p>
            <a:r>
              <a:rPr lang="en-US" sz="26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static Sale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ReadSale</a:t>
            </a:r>
            <a:r>
              <a:rPr lang="en-US" sz="2600" dirty="0"/>
              <a:t>()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string[] items = Console.ReadLine().Split();</a:t>
            </a:r>
          </a:p>
          <a:p>
            <a:r>
              <a:rPr lang="en-US" sz="2600" dirty="0"/>
              <a:t>  return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Sale</a:t>
            </a:r>
            <a:r>
              <a:rPr lang="en-US" sz="2600" dirty="0"/>
              <a:t>() {</a:t>
            </a:r>
          </a:p>
          <a:p>
            <a:r>
              <a:rPr lang="en-US" sz="2600" dirty="0"/>
              <a:t>    Town = items[0],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600" dirty="0"/>
              <a:t>, Quantity = decimal.Parse(items[3])</a:t>
            </a:r>
          </a:p>
          <a:p>
            <a:r>
              <a:rPr lang="en-US" sz="2600" dirty="0"/>
              <a:t>  };</a:t>
            </a:r>
          </a:p>
          <a:p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3654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ReadSales</a:t>
            </a:r>
            <a:r>
              <a:rPr lang="en-US" dirty="0"/>
              <a:t>() {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sales </a:t>
            </a: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/>
              <a:t>foreach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());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246812" y="4915698"/>
            <a:ext cx="4953000" cy="1447800"/>
          </a:xfrm>
          <a:prstGeom prst="wedgeRoundRectCallout">
            <a:avLst>
              <a:gd name="adj1" fmla="val -38514"/>
              <a:gd name="adj2" fmla="val -1068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templates for object (data + actions)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371" y="2517633"/>
            <a:ext cx="2687326" cy="19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60412" y="3019425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DateTime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4743450"/>
            <a:ext cx="55626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627811" y="4743450"/>
            <a:ext cx="4642783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40850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1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4380" y="2757325"/>
            <a:ext cx="2514601" cy="1977952"/>
            <a:chOff x="9294811" y="2136848"/>
            <a:chExt cx="2133601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1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656012" y="2505364"/>
            <a:ext cx="2424752" cy="578882"/>
          </a:xfrm>
          <a:prstGeom prst="wedgeRoundRectCallout">
            <a:avLst>
              <a:gd name="adj1" fmla="val -70343"/>
              <a:gd name="adj2" fmla="val 4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849982" y="3429000"/>
            <a:ext cx="2119952" cy="1143000"/>
          </a:xfrm>
          <a:prstGeom prst="wedgeRoundRectCallout">
            <a:avLst>
              <a:gd name="adj1" fmla="val -87113"/>
              <a:gd name="adj2" fmla="val -2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5769592"/>
            <a:ext cx="108203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var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27, Month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11, 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1996 };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01802" y="4434360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653441" y="2623666"/>
            <a:ext cx="4885070" cy="15673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2017, 6, 19);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Console.WriteLine(day);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8968061" y="815026"/>
            <a:ext cx="2603389" cy="1517357"/>
          </a:xfrm>
          <a:prstGeom prst="wedgeRoundRectCallout">
            <a:avLst>
              <a:gd name="adj1" fmla="val -44332"/>
              <a:gd name="adj2" fmla="val 779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new object of type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pPr lvl="1"/>
            <a:r>
              <a:rPr lang="en-US" dirty="0"/>
              <a:t>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44025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060125"/>
            <a:ext cx="10682400" cy="541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mariaAfter18Months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after 18 months: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mariaAfter18Months);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https://judge.softuni.bg/Contests/Practice/Index/437#0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895780" y="4369648"/>
            <a:ext cx="3429000" cy="1519088"/>
          </a:xfrm>
          <a:prstGeom prst="wedgeRoundRectCallout">
            <a:avLst>
              <a:gd name="adj1" fmla="val -68841"/>
              <a:gd name="adj2" fmla="val -34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3363</Words>
  <Application>Microsoft Office PowerPoint</Application>
  <PresentationFormat>Custom</PresentationFormat>
  <Paragraphs>605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Questions?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NuGet: The .NET Package Manager</vt:lpstr>
      <vt:lpstr>What is NuGet?</vt:lpstr>
      <vt:lpstr>Create a New Windows Forms Project</vt:lpstr>
      <vt:lpstr>Install the NuGet Package "Nakov.TurtleGraphics"</vt:lpstr>
      <vt:lpstr>Design Turtle Graphics App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Solution: Rectangle Position</vt:lpstr>
      <vt:lpstr>Solution: Rectangle Position (2)</vt:lpstr>
      <vt:lpstr>Solution: Rectangle Position (3)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2017-07-17T19:39:33Z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